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39"/>
  </p:notesMasterIdLst>
  <p:handoutMasterIdLst>
    <p:handoutMasterId r:id="rId40"/>
  </p:handoutMasterIdLst>
  <p:sldIdLst>
    <p:sldId id="276" r:id="rId5"/>
    <p:sldId id="277" r:id="rId6"/>
    <p:sldId id="285" r:id="rId7"/>
    <p:sldId id="286" r:id="rId8"/>
    <p:sldId id="284" r:id="rId9"/>
    <p:sldId id="278" r:id="rId10"/>
    <p:sldId id="280" r:id="rId11"/>
    <p:sldId id="281" r:id="rId12"/>
    <p:sldId id="282" r:id="rId13"/>
    <p:sldId id="283" r:id="rId14"/>
    <p:sldId id="287" r:id="rId15"/>
    <p:sldId id="289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02" r:id="rId24"/>
    <p:sldId id="288" r:id="rId25"/>
    <p:sldId id="290" r:id="rId26"/>
    <p:sldId id="291" r:id="rId27"/>
    <p:sldId id="293" r:id="rId28"/>
    <p:sldId id="292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257" r:id="rId37"/>
    <p:sldId id="25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171C3E-C9F9-4956-8CAF-91BA3CE70587}" v="8" dt="2024-11-30T11:24:43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81" y="7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09-Dec-24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60E03-C68C-A3BB-6D2A-298829AC0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8ABF2-437A-AD97-ABFB-640665CC2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5187C-7ABD-BA22-953C-390ADB988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AD1CC-5D2D-1E03-90A9-45599D794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223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DA057-98E5-640A-710F-5DED7B765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4BA5F-1683-2B63-A4EA-4E601E3CD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55D53-2E57-61EF-F6B9-8BA14FE32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1F81D-9DEF-C32C-0B99-0BA7E34986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30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E90A0-6550-C37C-F3F0-D766B8FF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CB5F2-7985-0FED-D83F-C5266F7B1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681DF2-F76C-619F-DF0A-1B576C8A3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E5B1-040E-86BD-A2DF-F25CDAC82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37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79DD5-3C1A-B293-15DA-50F78522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1CB1F-7601-3B22-3AAD-CE2BA3450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68985-45DF-61F7-1853-6FC521C22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496B6-4AEE-47FC-FA7B-6E97B82F0B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379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B26BA-7AE3-734F-63FF-D517E5E2A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F7DBD-0F90-C939-6FFC-D5815B7C6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0630C7-8758-3BA6-9354-B2A2B112D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1950A-D75F-A6A9-7D4F-FED7C9036D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78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91D66-04D7-6CEC-6E5C-ECEC8FA3C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752CA-7EFC-C814-AC91-97CCEF079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02F3B-E785-E560-59C3-34C881AB6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77B18-2D46-0424-E554-7481AB82FF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762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B800-5C07-A9FE-3B33-780D95AD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05057-8483-D324-5EC7-105963109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16CEA-C3A6-D991-C2F3-294E3A2FE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9F04B-E15A-2D9D-93BD-2367AA79C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2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AF9AC-A60E-2BF8-1F75-792A85064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183F29-B66A-F98B-F876-65D130C90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D548F-6FA5-6850-FE62-2DECEFD36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11BEE-CD85-53DF-9FFA-8075A5587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595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B962A-1B77-5411-7834-257634F3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83010-562D-0781-CFD3-292545C06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2EDC6-493C-F8E1-AD4C-7F2B8480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EA06E-FC50-896B-1B9D-55F6C203F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710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917C-8ED9-334A-27CA-B1A05757E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E2D18-2844-60FD-488D-92F2021A2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1AAF7-8DC4-9AF6-82E2-F40215B16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47FCC-B78D-80D5-B4E5-4FA98B80E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221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CFAB1-0EF4-A16D-D3F6-1CCA8F10E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1CA43-D1DA-47F7-83AC-2CF26A4D8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6F630-24FB-DE44-DD0C-339428EBA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464E-A972-0DCD-8313-B3E217547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57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5CF4B-FBB5-3D54-A2D6-503ACE80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E1089D-382D-BF57-855D-2862D4FB5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A4AA00-27E6-B84E-C953-6C71177F7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6EE52-1768-EA4E-9CD2-A1F65E850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843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4724-6F00-AEBE-9F19-7E157DC3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F35B2-1964-30BB-4975-F056D66B4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2BE8A3-A4BE-47CE-C8B0-34F7B0BA4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56083-63BA-473C-87E3-B4D95C04E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297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AA05-4E89-0068-E560-300DBC5CE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BFBE8-DBDE-B0BE-E8FF-3F6159000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E5524-88CF-550B-AEC6-0F632CF55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5D22-FB4B-D5FF-9F52-A2BE8D9D84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92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17F36-773D-CB34-D8C5-4DD4DA46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CE62E-1805-81B0-2C1C-42A444708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A80D8-E999-C89D-33D1-536F3D894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30CD6-C46E-E84B-1B0E-DD87E7535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25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4B75-F143-1122-3F4B-53793FCF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481FD-69C3-F050-7215-A2EE67F40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820F5-B90F-67DA-AA31-E1806E925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7C5E6-AB38-D2DB-AF70-DA66694AC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959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32F62-36F0-098A-F275-34BCC6D8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0A1B7-FC46-3E3F-308C-9FB9B5804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DD7F4-B4C6-5C5F-7E30-4A618AD85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22049-AFFB-06C8-7945-BA6F8BFD9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41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DC2CB-1338-8F8D-1A8E-E1DF00C14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09415-164E-56DC-EF66-D313A1FAB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70DC2-75D5-0E8F-D4F0-326BDFF3D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B82C3-C075-B8F6-80FF-6738DE2E4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32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757C0-ECCB-E224-63E3-5FD19A9E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88C19-5CFD-8A34-7F0B-10433D950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7FA1CE-3208-A1DB-0B21-A19F1C2BD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33ABA-1EE4-8A35-4F07-1191E55C68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70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0454A-B8C9-C5AE-72FC-E39FC97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430FF-8753-04C1-7B2C-4C111C88F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23B81-AD1C-9F3D-4603-DCD4B6114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49795-CEB4-41DF-69AE-9C9277E6FF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596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C7F6-8C61-1AFD-A9CB-6A5FC579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B34E-3134-490B-F8E0-AE5ECAF26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38143-1F73-743C-7C45-949791066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5FCFB-A801-807D-BECB-A0155BCCB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10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194E0-2DE1-0036-35B2-EDC7C5CD9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48F9A-F442-2BA0-82A5-573C6EEA5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A122E-E4B2-266F-C99E-A88198EB1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75CAB-9BAE-D0F5-6212-EB8D3718BB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861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63B92-CA89-642B-C7A6-5BE9898D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423469-A37F-623C-DF4B-56506F5CF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4381-D1B4-D7CD-BC95-E7DA0630E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E3DD6-D61B-1BA9-0DB1-B72C8EAE9A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244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0A0D-25A7-A7FA-57B9-D640EA9D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249D6-D65C-7B17-0C18-3DB792A91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D50739-7977-DEF5-A539-EE744C33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053F4-90A8-FADC-BF37-E1CEA8ADA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25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8.gif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pixabay.com/en/thank-you-letters-2204270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FBF78-1865-1C73-8551-10FEAB8B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BF684D1-959F-959F-306C-C7C1CA31F5B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1091585-A5B4-561E-0DE8-F92A0873F430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4DBCAD-8CDD-064E-2A77-7D1B54E1876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C16DF0E0-D478-4FFE-DD83-C08AB30C0C8C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E11C469-46F1-6A76-6E60-696A839D02B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A90B85C7-2B90-CE8E-4AE2-8FBBEFF0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8D5069-8941-F57B-6835-7153117AED80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9D5C6-CB09-30DB-C0A7-62F4593BC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25922E-42CE-9FC6-B91A-00EEF3F5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Audits in the Electroplating Industry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3B1B50-D97C-BF4C-1950-D9578B2D9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Electroplating Industry Waste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Cyanide, chromium, cadmium, solvents, sludges.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Impact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Groundwater, air, and soil contamination.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 Usage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Evaluate inefficiencies.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pollutants.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Process Modification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Optimize systems.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Recovery &amp; 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 chemicals.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Non-toxic Alternatives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Safer substitutes.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69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BC38-ED16-ED8D-4627-49BC1B3C6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90538-9549-68B0-D7B4-20597AD9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Rakshita</a:t>
            </a:r>
            <a:r>
              <a:rPr lang="en-US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2111981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6393-B82A-084D-C10F-C5D41A1A5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D779396-E8BC-2585-C0C4-A17C1F8E6C58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87348D1-0C12-887F-7558-72CBD54FE829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7B1F91-1F70-7553-A35D-9D65CE29FC8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9DC18D74-C14D-1D1E-BA22-BBB59FBDBF4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B343949-1D9F-5A78-26AA-842BD113AED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2168552-6896-2F72-5219-0B7BA67A2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4962117-BB95-5B3A-F6F5-57BE2AED54C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762B1-905F-9EC9-E7F5-F2FB31D851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ED51CA-DD5F-ACAC-1EE3-32E1D340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Tanning Industry Waste</a:t>
            </a:r>
            <a:endParaRPr lang="en-US" sz="6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3400CC-FAFF-BBEB-70CD-0C033C71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666240"/>
            <a:ext cx="8519935" cy="500275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Liquid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containing high levels of organic and inorganic contaminants.</a:t>
            </a:r>
            <a:endParaRPr lang="en-US" sz="19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Fleshings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trimmings, and shavings.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Gaseous</a:t>
            </a: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Emissions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400" dirty="0"/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Volatile organic compounds (VOCs) and odoriferous gases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Pollution: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Discharge of untreated or poorly treated effluent.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Contamination: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Improper disposal of solid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Emission of VOCs and malodorous gases.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Loss: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Impact on aquatic and terrestrial ecosystems.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8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82D16-CE17-7E28-9F0A-1FA2D846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EEECD0E-835F-6C58-66B1-063AE1F5F1DD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A9EE259-8265-5992-EFD6-8B5208994E2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A81AFF-0E54-6090-AF8D-3B169DF151F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DCC090C9-E812-5673-650E-5D5034CE92D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02C6BF2E-E868-1ABD-080B-3A63F614FCC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F684F571-B022-FCAD-DC0B-4BF212C92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E9DD25-93C4-C418-53CD-5D612AE520A5}"/>
              </a:ext>
            </a:extLst>
          </p:cNvPr>
          <p:cNvSpPr txBox="1"/>
          <p:nvPr/>
        </p:nvSpPr>
        <p:spPr>
          <a:xfrm>
            <a:off x="310731" y="363359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AAAB7-54C0-9B63-1632-1AFAD748F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F1B713-DD5F-72CC-6B6E-80D9616C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4095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ABD713-7612-CBFF-E2A0-1F3E35197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474470"/>
            <a:ext cx="8519935" cy="470249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Water and Chemical Usage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Usage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water input and effluent output.</a:t>
            </a: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water recycling and reuse.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Usage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 detailed inventory of chemicals.</a:t>
            </a: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Substitute hazardous chemicals with eco-friendly alternatives.</a:t>
            </a: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 Management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Segregation: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 biodegradable, recyclable, and hazardous waste.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Recycling: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fleshings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shavings into value-added products.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Composting: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Organic waste for soil amendment.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Disposal: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Environmentally compliant disposal methods for non-recyclable waste.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0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D7D6F-0EEF-0568-93CC-FF31463C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BE70FE3-5895-A8EE-2A1B-394C1E3A6FA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FB9D19B-0C1D-2293-562A-912EB88C42A4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C3A0CA-A1B2-9849-11B6-46F3110AF642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1869BF62-E556-5746-CA25-CCFBDFEA634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74ACA038-C47C-7DDE-EC9B-63A48D79C29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17DC5592-A4E9-80C9-DE43-E683B801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6629CF-3893-A296-214B-5E7177DB5FA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B7CB0-EFD1-A0B6-05E4-D76C6682FD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E9DD064-38AA-A19B-E432-11BC0B00C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03875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823047-E70C-BFB0-EF36-FFE2ABC2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634125"/>
            <a:ext cx="8519935" cy="4858750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Production Techniques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wet-white tanning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reduce chromium pollution.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enzymes for dehairing instead of chemicals.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wastewater treatment technologies like membrane bioreactors.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renewable energy sources.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Minimization Measures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 process control to minimize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Material Selection: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high-quality hides to reduce rework and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 Manufacturing: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 unnecessary steps that generate waste.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69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5A961-6E4B-F105-3CAE-C36AFA1BF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82CC245-1976-FA60-9CB3-933C3BF89E5F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E0492CF-120E-4C11-5B02-7809D1A848C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8E4811-661A-6FDD-85E7-92C5A84AA45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F2BEB330-8AF5-E409-B48F-74100C3072C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68E162C5-13CA-E8D4-48B0-322889C21A8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6860DB4A-98D8-C2B2-3A1A-660997FBF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58E812-EAAF-2276-983A-A3C6C83C8A06}"/>
              </a:ext>
            </a:extLst>
          </p:cNvPr>
          <p:cNvSpPr txBox="1"/>
          <p:nvPr/>
        </p:nvSpPr>
        <p:spPr>
          <a:xfrm>
            <a:off x="348970" y="363359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82DDC-3E46-9A43-C48A-E7306985BA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0271F57-ED99-21F6-419F-B2629F03D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CE366B-F75E-FBFD-F590-0D32284A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Recovery: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Treat and reuse wastewater.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Recover chromium and other chemicals for reuse.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Utilize biogas from anaerobic digestion of organic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waste into useful by-products (e.g., gelatin from trimmings).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44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B5D36-3BC8-341F-2834-CBBF10DA2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584D76A-3168-2289-B840-86ECA7E0A512}"/>
              </a:ext>
            </a:extLst>
          </p:cNvPr>
          <p:cNvSpPr/>
          <p:nvPr/>
        </p:nvSpPr>
        <p:spPr>
          <a:xfrm flipH="1">
            <a:off x="-61376" y="0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FCEC1B7-45D4-5D5D-1475-FF6BD9B77031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9A6D64-A643-94DF-E772-228D850AEBB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41D1B767-3723-77B2-D34F-19DF8F16B49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C1BA031E-B7D1-C23C-A30E-77A89C2633AD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794699A4-BD9F-AFDC-2A03-0D3FD9E5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AB9DA5-F799-68D6-8A98-83110429370F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0CE7C-23B4-3786-4142-E36B4C5765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6F2B69-7FBB-9FFC-4889-30677DCD4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Dairy Industry Waste</a:t>
            </a:r>
            <a:endParaRPr lang="en-US" sz="6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94407D-7346-E136-6C80-1F75CAEAD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666240"/>
            <a:ext cx="8519935" cy="5002759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Rich in fats, proteins, lactose, and cleaning agents.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Waste: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Includes sludge, packaging, and whey by-products.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Emissions: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Odor and volatile organic compounds.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BOD and COD affect water bodies.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Nutrient runoff leads to eutrophication.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Improper disposal contaminates soil and water.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Greenhouse gas emissions from energy use.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0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3EF94-632A-41BA-5658-73BE0FA8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5A2F143-0692-1518-5516-64C50B06FD93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04A3F08-1BD9-8171-4FF3-806E2EE1A93F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D85BE9-AFCF-CFE3-7629-2AD5E22D438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FA38C0A6-2B4E-8DE8-31DE-CB07D28ABF3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202D8D67-A2DB-2424-7573-30D81C98980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3A15BFFC-5B55-C670-4C2E-31A10B7BD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D1E19D-8117-70FE-601A-0C9F7347911F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B6576-DA57-83F7-2CDE-BEBDE0702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0326ECD-71BE-148F-DD03-BD9FE299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4095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2C2555-5F5F-D38A-C8CC-BDF48C60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474470"/>
            <a:ext cx="8519935" cy="470249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Management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Pre-treatment: Screening and removal of solids.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treatment: Fats, oils, and grease (FOG) separation.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treatment for organic content.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methods: Membrane filtration, wetlands.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Waste Analysis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into recyclable, biodegradable, and hazardous.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composting and animal feed options.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and recycle packaging waste.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DA332-8051-EE71-B9D1-4D2FC8D34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A76E918-250A-6562-1935-151B975F8C32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0C72655-D7F6-5913-A177-35C2856382FB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BF94FC-0F51-18CD-E826-8699507CC23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03C653DF-70D9-68C9-5344-842631CD55AC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3962007F-A821-128A-E20A-1E0A9CCB769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82DB73CB-553B-A56C-C1CB-5E33A2EFF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35E1F0-ADB9-E37A-B767-61A1E69FF30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64531-D04F-65D0-B354-69D7C398D0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E9DFE3B-7CDF-9936-1A76-7C2DAAB67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03875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9AA6C9-330E-B81B-6287-2C2FD2BD7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634125"/>
            <a:ext cx="8519935" cy="4858750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Innovations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Anaerobic digestion for biogas production.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oxidation for persistent pollutants.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natural filtration systems like wetlands.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By-product Utilization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whey into protein concentrates.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sludge in biogas plants or as fertilizer.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 milk solids for additional processing.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72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3B604-33D4-DA0F-005B-D633729BD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B374688-9607-C396-7889-744D74E5EA2D}"/>
              </a:ext>
            </a:extLst>
          </p:cNvPr>
          <p:cNvSpPr/>
          <p:nvPr/>
        </p:nvSpPr>
        <p:spPr>
          <a:xfrm flipH="1">
            <a:off x="0" y="0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640B0C5-A6EA-BE5D-5008-D9B75ADDD9D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6003FB-4BF7-5CFD-7763-E9AE937EAEA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0928DEE2-E867-5275-BB4F-C02E955E77CE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F44A4EC-AC6E-6FD4-C1A8-A4223FCD083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A2F8CBBB-B89D-5475-FE67-F85732715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9DF4EE2-0667-D9F0-8993-FEA05BFD063E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71143-EE53-4623-76DB-3C0D6AEF0C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8589D8-1CD5-C01A-DA74-9AA6AFF6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02A5C0-62E3-100E-495E-52465FDD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Recovery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Biogas generation from organic waste.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recovery systems for energy savings.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combined heat and power (CHP) systems.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33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820B7-2487-F781-A091-D85EA8F2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3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26033-4EEF-7899-6FE8-8D31FC3C3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78766-2C30-CAA5-B58F-86F99E23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79D7-8C19-D717-B530-3DA20D6DB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512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FA3E2-BAA2-C3F0-5EFB-E4D86AF5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4F7C-70BC-C7BC-095E-497C7871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Kavya Slides</a:t>
            </a:r>
          </a:p>
        </p:txBody>
      </p:sp>
    </p:spTree>
    <p:extLst>
      <p:ext uri="{BB962C8B-B14F-4D97-AF65-F5344CB8AC3E}">
        <p14:creationId xmlns:p14="http://schemas.microsoft.com/office/powerpoint/2010/main" val="3103883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F0BEA-EF57-39F3-3407-3180CCA1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A3C97E9-8D41-15A0-CB43-28CBBC665C9D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C9AED797-7B10-CED1-265C-E318A272746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6F47E6-F63E-4308-5DC2-296F4B98035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A3A4347B-E8C6-8FE6-12D0-6B1F7C1C081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6FC34F5C-D53D-4C61-838B-0CC028F9BFD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D7B0F59-9191-A0C1-DFD6-34DF9814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609DA4-EFA5-F052-0233-CFEDE64EDAE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34F92-DEE7-5E2E-AAF0-7D60FB123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E64DC8-E102-5C1D-8327-5A100697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AFAB0C-1CF4-8BCE-6293-DC853E63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7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948D9-B08F-D429-CFD5-613EF2972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49D4-12A8-8C64-86DC-5435379D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Anish Slides</a:t>
            </a:r>
          </a:p>
        </p:txBody>
      </p:sp>
      <p:pic>
        <p:nvPicPr>
          <p:cNvPr id="1026" name="Picture 2" descr="Cartoon gif. Tom from Tom and Jerry wearing a pink ruffly apron and matching bonnet, multitasks, arms and legs moving frantically while dusting and vacuuming and sweeping dirt into a dustpan all at the same time, his face at peace and unworried.">
            <a:extLst>
              <a:ext uri="{FF2B5EF4-FFF2-40B4-BE49-F238E27FC236}">
                <a16:creationId xmlns:a16="http://schemas.microsoft.com/office/drawing/2014/main" id="{596A686A-5AE8-BF7D-098C-9AD0C3E0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937" y="1269000"/>
            <a:ext cx="8134125" cy="45697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567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10B1-CDAD-1340-A20B-25249F497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8C7EC4C-3138-5C10-91B9-70382FC2F53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A6A0D00-9B43-BC51-EE11-9335194273E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41F2C1-F2FD-3F99-DEAA-8A6E7B689331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2D7BB3C1-9C5D-B3FF-1E6F-02BB9318226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7E0D3A3E-58A6-B1C1-CB8F-2E70883DB16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072BE93-5D6A-CF2F-5C62-BF98B7DE4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087843-4697-9405-B9D2-7C54D2B49B6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7A768-8281-0275-67A3-22C83BE7A1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1372FB6-ADEE-B002-9AE6-1749DE48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 and Importance of Transboundary Movement of Hazardous Wastes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3C08F7-0210-4104-4A94-3C869D79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Transportation of hazardous waste across international borders for disposal, recycling, or treatment.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Protection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Prevents pollution and protects ecosystems.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Health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Reduces health risks from toxic exposure.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 Responsibility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Shared duty for sustainable waste management.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Economic Considerations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Avoids costly clean-up and legal liabilities.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4EFC22-876F-D4DF-B82E-C9DBD4F20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48" y="4771405"/>
            <a:ext cx="2095500" cy="2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8970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0D33D-6877-D5ED-A066-FA6F1E866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314BFB2-9D75-6B2F-5929-B2D3535BE502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7A3BC82-A938-66F1-9DAB-FA083E52A18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70781B-9B55-14F0-4905-314AF1A4C00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84326B99-4B19-E1A4-6D03-21D5EC8EAF8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FFB2C472-3111-8926-E64A-B4C429C8952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93B84671-E385-2C87-0993-508902E3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BC6642-AD48-61B0-BF35-F9FCB58067F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51F24-2AA4-D5E8-F7A6-3B10A066B2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97031EE-4E35-5946-518B-85040F09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Regulations Governing Transboundary Movement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343B98-F182-255B-BF87-DA1CE382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Key treaty to reduce hazardous waste movement, requiring prior informed consent.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waste movement within/outside the EU, ensuring environmentally sound management.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Countries have specific laws complementing international treaties.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A1CF3-E353-098A-11EE-F3642D89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05" y="4509000"/>
            <a:ext cx="3523497" cy="234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8390E-1F4F-CA48-943E-F2BFCEF9A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63" y="4226017"/>
            <a:ext cx="2469462" cy="25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62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540C3-5D96-AC27-CA48-0E62E1AA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81FE4BC8-79A2-D357-63AF-1EADB581FB58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AAB59C76-4A6F-3944-CDC3-0CC6BEFD307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014083-01F0-2EB5-92DE-D00B5D03AEF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B1C8B8A7-F2B7-8D1E-B445-1E856FB00E3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D32A744-24C2-561E-2FEA-B02D49B62EF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C7E51FE-66D2-F622-FBFC-CF38ABD4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89DC92B-FD81-15AD-1A87-3E668883CC1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4E45F-C6CA-EDDA-79FD-6F60724EC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56ADDA-04A5-7D44-7860-F4C3EF136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Procedures for Compliance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9CD96C-FE1C-EE27-B0FF-F73953CE6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 and Consent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Exporters must notify authorities and obtain consent from importing countries.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Essential records include waste manifests and contracts.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Tracking and Reporting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Movement must be tracked and reported to ensure compliance.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with Destination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Ensure waste meets importing country standards.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B4BD6-3A84-422C-AE5B-F71DC4AC6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54" y="4529468"/>
            <a:ext cx="4022245" cy="2263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0281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CD24B-2354-9E77-B739-075A3BEC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EB37BD3-B7EF-F9CF-4CFA-859ACA47865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9D16A0A0-FCAD-14F6-36F4-C90D869032D0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FB9FB5-A1C8-46CD-F248-327E14F3E54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2050F4BD-D627-2FCF-67A9-967496D97CE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F7D3FE4E-6F91-532D-B6CD-FD3598CB62E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D9CEFA72-3645-5B23-24D8-FDED01586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549B09-F557-76A2-2F2F-66D6F82A4C9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E3E12-85D4-5E60-EC47-E127944F02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0F9BA7-9536-A53C-78E9-23C04881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 Studies and Examples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EFFAC3-6ADC-AD99-EA79-2B450045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 Case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Illegal export of hazardous waste from the U.S. to Africa highlighted enforcement needs.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 Example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Legal actions against a member state for improper waste export.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E-Waste Trade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Significant issue with improper management leading to environmental and health impacts.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E8F62-4516-3935-E788-FBF42F8AF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4" y="4656437"/>
            <a:ext cx="3175724" cy="2115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2921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0F53F-3EBD-AC96-B62E-53DDDE9E0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1CC3304-CE73-8BC6-CC62-D036B01AE77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CE021793-DC34-8A97-7B13-06F1F99B1D3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620D29-1BFA-AF08-F418-ECF8DDB4ABD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E97A3422-FCAE-7812-BBA1-BAC207E1CB0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A9CD414-9BA0-CB54-3C20-ECC71308A841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F4BFB9BD-6DF2-55AE-B73B-133274562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E2D1D5-0650-FBCC-51C8-6952FFE6E97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022C7-4EE9-0A05-A89B-2373236E08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BE4714-2CAA-2984-5DF4-A7F9EC9C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 of Disposal Methods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2D6361-64EC-1939-C3C3-6A3B7F10A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Landfill Disposal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Containment in engineered landfills; requires monitoring and strict regulations.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Incineration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High-temperature burning to reduce volume and toxicity; requires emission control.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Recycling and Recovery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Processing to reclaim resources; must comply with safety regulations.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3AD94-C448-E62C-1B35-D32E867EB2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1" y="3978001"/>
            <a:ext cx="288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348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14C5B-48A1-688A-BD71-E42FD51C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749D76D-4DD3-608B-5EE0-22DD5EB5349F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A3B5E91-CE31-0DCE-046A-6A2B44178369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315EAC-8D0E-37F1-04DF-947E29C42F0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B3E84DD5-DC3B-00A9-9160-EB99C331B8C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D567564B-3BEB-FE1E-8461-6DA7E6AB77B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4829BE86-4B81-50E4-5FF3-AE68E0A3E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763299-84CC-37CB-32E3-F77963BFAC1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F9924-C3B5-EADC-E0C1-804A3B3017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F7C8FE4-1F73-CACC-6EE6-2A00A4B3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Best Practices for Hazardous Waste Disposal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7F936B-E4F1-6AE2-05C9-D2701404A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Characterization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waste composition and hazards.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Segregation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Separate hazardous from non-hazardous waste.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Maintain thorough records for compliance.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Educate personnel on safe handling and disposal.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Emergency Preparedness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Implement response plans for spills or accidents.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E9937-C8D8-2054-8FB7-1475C7A16E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99" y="4508998"/>
            <a:ext cx="2349000" cy="234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D3956-D81A-02F1-FFB5-DF2B911CA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88" y="4251226"/>
            <a:ext cx="2349000" cy="238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E03D-B155-0BBE-E4A9-9FB3DDDE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Shrusti</a:t>
            </a:r>
            <a:r>
              <a:rPr lang="en-US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4087021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BC9E5-3296-E77A-8712-BCD22D42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AA208B-1D51-DC18-211D-5A0AC3C79D38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5056375-6ED8-181D-B3AF-C35EE944A439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88AA69-C452-5918-02A6-0EA742532791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054667CE-CB10-7EFC-8838-B43EAC925A0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63EABE7-0474-FE39-4BBD-86B57A77914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56705509-D363-CA5D-E82D-A046FB99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7D8A36-F4E3-7D07-2DD0-E6A94962BADE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FB8B5-8C64-577F-6F1F-9800D3666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234ED0-4644-E7B1-8864-1C8A1F27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Regulatory Compliance and Standards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210A3B-5A1C-B8BC-0F47-04B5410F9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Compliance is essential for safe hazardous waste disposal.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RCRA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hazardous waste management in the U.S.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Regulates transboundary waste movement.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Framework Directive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Sets waste management principles in the EU.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Requirements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Labeling, storage, disposal, and reporting standards.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3919A-51A0-7547-EF41-43F80AA5E1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00" y="4869000"/>
            <a:ext cx="1989000" cy="198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6555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2530D-6E08-CA97-6346-F2238D23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9F891AC-2EE4-7402-C76D-35B2F127CFF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4BF6868E-82B0-F621-395F-7454CB327C27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987712-2458-6160-7743-10587953A2B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9BA23DBD-FF1A-62CD-0EC9-4C3CA1FDB62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BF5E6A37-7949-AFBC-84EA-3FD63A0C8D4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6E79B123-CC7D-8E21-F759-77229D37E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103367-F890-C46B-A588-284A3A9D97F7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8A5C5-58E3-FD98-EDBD-CEB778EE9C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BD9D89-77C8-4752-D9CA-FF0AC494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5DBA0-DF7E-4991-A4F4-3BF8282B8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Summary of Key Points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Effective disposal is crucial for health and environmental protection.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Waste Audits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improvements and promote sustainability.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 to Action for Industries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Develop comprehensive waste management plans and adopt pollution prevention measures.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ABEDC-5215-156C-35FB-693D5607A1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64" y="3984965"/>
            <a:ext cx="2873035" cy="2873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6865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CCDF4-5745-C12E-CF06-015441C1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B142153-F3EE-4654-1F89-B843523904B6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9845D08A-F9EE-41B6-3D45-A6CF92EF898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0228CB-B368-CFF0-2579-51526020D27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B30943DB-021A-713F-6D32-5BAEA0BA2710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1286C244-2478-CEE2-0D0F-03AE732D2F5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A2C8C632-5994-A427-EA5B-DEA1C131A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7F84F2-3367-ECD7-2520-E8C1D6265E6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F978E-626B-192C-751A-79D7478BF9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6AC1AC7-3BC7-C502-4FDF-4E7D5D3C3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14DB941-6722-BA23-8412-ADCA492DE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96000" y="166624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89406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r="12453"/>
          <a:stretch>
            <a:fillRect/>
          </a:stretch>
        </p:blipFill>
        <p:spPr>
          <a:xfrm>
            <a:off x="2424931" y="4959072"/>
            <a:ext cx="9071069" cy="1898928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" name="Group 17"/>
          <p:cNvGrpSpPr/>
          <p:nvPr/>
        </p:nvGrpSpPr>
        <p:grpSpPr>
          <a:xfrm>
            <a:off x="4265296" y="1385570"/>
            <a:ext cx="6069965" cy="1770380"/>
            <a:chOff x="4121" y="2182"/>
            <a:chExt cx="9559" cy="2788"/>
          </a:xfrm>
        </p:grpSpPr>
        <p:grpSp>
          <p:nvGrpSpPr>
            <p:cNvPr id="17" name="Group 16"/>
            <p:cNvGrpSpPr/>
            <p:nvPr/>
          </p:nvGrpSpPr>
          <p:grpSpPr>
            <a:xfrm>
              <a:off x="4121" y="2182"/>
              <a:ext cx="1837" cy="539"/>
              <a:chOff x="4882" y="2182"/>
              <a:chExt cx="1837" cy="539"/>
            </a:xfrm>
          </p:grpSpPr>
          <p:sp>
            <p:nvSpPr>
              <p:cNvPr id="13" name="VISION"/>
              <p:cNvSpPr/>
              <p:nvPr/>
            </p:nvSpPr>
            <p:spPr>
              <a:xfrm>
                <a:off x="4931" y="2182"/>
                <a:ext cx="1788" cy="539"/>
              </a:xfrm>
              <a:prstGeom prst="roundRect">
                <a:avLst>
                  <a:gd name="adj" fmla="val 25046"/>
                </a:avLst>
              </a:prstGeom>
              <a:solidFill>
                <a:srgbClr val="F28E01"/>
              </a:solidFill>
              <a:ln w="25400">
                <a:noFill/>
              </a:ln>
            </p:spPr>
            <p:txBody>
              <a:bodyPr lIns="50800" tIns="50800" rIns="0" bIns="50800" anchor="ctr"/>
              <a:lstStyle/>
              <a:p>
                <a:pPr lvl="2" algn="ctr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4" name="Content Placeholder 2"/>
              <p:cNvSpPr txBox="1"/>
              <p:nvPr/>
            </p:nvSpPr>
            <p:spPr>
              <a:xfrm>
                <a:off x="4882" y="2182"/>
                <a:ext cx="1790" cy="5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latin typeface="Futura-Bold" charset="0"/>
                    <a:cs typeface="Futura-Bold" charset="0"/>
                  </a:rPr>
                  <a:t>Overveiw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170" y="2420"/>
              <a:ext cx="9510" cy="2550"/>
              <a:chOff x="4170" y="2420"/>
              <a:chExt cx="9510" cy="2550"/>
            </a:xfrm>
          </p:grpSpPr>
          <p:sp>
            <p:nvSpPr>
              <p:cNvPr id="11" name="VISION"/>
              <p:cNvSpPr/>
              <p:nvPr/>
            </p:nvSpPr>
            <p:spPr>
              <a:xfrm>
                <a:off x="4170" y="2420"/>
                <a:ext cx="9511" cy="2551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53" y="2901"/>
                <a:ext cx="8546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</a:rPr>
                  <a:t>Acharya stands as a beacon of excellence in higher education, boasting a legacy of academic distinction since its establishment in 1990. We offer a transformative educational experience, fostering holistic development, nurturing innovation and providing world-class facilities to ensure an enriching journey for our students.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0" y="3069000"/>
            <a:ext cx="3188043" cy="12398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AFF89-951C-1486-CD38-1E257809EF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32" y="2386185"/>
            <a:ext cx="9081568" cy="4493761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40" name="Group 39"/>
          <p:cNvGrpSpPr/>
          <p:nvPr/>
        </p:nvGrpSpPr>
        <p:grpSpPr>
          <a:xfrm>
            <a:off x="4296410" y="1269366"/>
            <a:ext cx="4349750" cy="897255"/>
            <a:chOff x="4260" y="1285"/>
            <a:chExt cx="6850" cy="1413"/>
          </a:xfrm>
        </p:grpSpPr>
        <p:sp>
          <p:nvSpPr>
            <p:cNvPr id="10" name="Content Placeholder 2"/>
            <p:cNvSpPr txBox="1"/>
            <p:nvPr/>
          </p:nvSpPr>
          <p:spPr>
            <a:xfrm>
              <a:off x="4261" y="1285"/>
              <a:ext cx="5705" cy="5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Futura-Bold" charset="0"/>
                  <a:cs typeface="Futura-Bold" charset="0"/>
                </a:rPr>
                <a:t>11 Institutions, Infinite Possibilities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260" y="1823"/>
              <a:ext cx="6850" cy="875"/>
              <a:chOff x="4260" y="1823"/>
              <a:chExt cx="6850" cy="875"/>
            </a:xfrm>
          </p:grpSpPr>
          <p:sp>
            <p:nvSpPr>
              <p:cNvPr id="2" name="VISION"/>
              <p:cNvSpPr/>
              <p:nvPr/>
            </p:nvSpPr>
            <p:spPr>
              <a:xfrm>
                <a:off x="4261" y="1823"/>
                <a:ext cx="6143" cy="875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 Box 14"/>
              <p:cNvSpPr txBox="1"/>
              <p:nvPr/>
            </p:nvSpPr>
            <p:spPr>
              <a:xfrm>
                <a:off x="4260" y="2031"/>
                <a:ext cx="6850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  <a:sym typeface="+mn-ea"/>
                  </a:rPr>
                  <a:t>We provide 100+ programs across 50 academic streams.</a:t>
                </a:r>
                <a:endParaRPr lang="en-US" sz="130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4C743-3E00-5C20-1FC9-DBE98CC33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4358F-D75E-745D-F5A6-ABE485057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176232F3-B56A-C480-C815-F2B5D399018F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83712CA-C1A0-C36E-C4A6-37A3E8087051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96A926-883A-B3C1-CB37-131D5A3BA89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2A664B2E-88B6-9BCF-FB66-C84687FEC9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D3AC2993-68CA-3170-621C-E3BC3704C20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CCBA46E1-1831-D2CB-1426-689993AF6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52029F-B885-118B-7366-67E56B9E499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BE902-8E3D-DDD1-77A4-E0361DFE59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B47E00-3D4F-10D5-2630-895DC0157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8E19A7-9542-223D-D8AE-439A01A21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18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C15A-3B19-232A-391A-BB3AB848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Rahul Slides</a:t>
            </a:r>
          </a:p>
        </p:txBody>
      </p:sp>
    </p:spTree>
    <p:extLst>
      <p:ext uri="{BB962C8B-B14F-4D97-AF65-F5344CB8AC3E}">
        <p14:creationId xmlns:p14="http://schemas.microsoft.com/office/powerpoint/2010/main" val="18109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7955-1150-DD46-9AAF-CE52593B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EB21942-5F67-DA7A-C78D-4443BEE3214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77DBFBE-7D81-CC46-E3E4-52B63790F454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44ADBC-03A0-2BAE-50CB-6F4C48289B6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601EB158-9D9D-9661-227E-1E43461D8CF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3FD52F9-A2F6-C243-F572-2A2DD931F2C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FFE4DAD2-2F6C-16D3-3D2A-27BF166A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698AF98-8268-DA71-7B23-B7A0BCE008EF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C2533-8A49-EEC4-D7FA-184E34B9D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9A971A-C240-E43C-7E95-F8C18EF7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Overview of Pulp &amp; Paper Industry Waste</a:t>
            </a: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7949B1-E8F5-AFEB-0774-6B65C453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Washing, pulping, bleaching.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Handling, screening,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 Emissions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Sulfur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SO₂, NOx.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Pollution.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Soil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Contamination.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Degradation.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A647B-541E-2B67-1DA9-BC47A311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299A762-606B-7BD1-598B-C49240721C83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1959324-D1F7-750A-49DE-1847AAFBC1E5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34D9CA-AA29-22D0-F27B-F2F63C78021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E66B31F0-80AF-F2F7-3EDE-5551B1E9E21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A4D4536-CA16-A80A-8EAA-5ED9F6D81DC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4F33BF57-19E3-9242-6BF5-9CF9346B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E26BA-C7C0-5F86-36FA-4B3F34A55A1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97DE5-8C22-4F40-E0B6-0D081843B6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9BCDFE-1A6F-ECF3-BD3C-C593ACD4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C4622F-2291-F293-27DA-CA7EFFEBE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Analysis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Primary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Clarifiers.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Biological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Aeration,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Segregation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Targeted.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 Management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Reuse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Sludge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Dewatering.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41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12206-76A5-1318-662E-5B48804F0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81BB3F3-4C0C-22BD-D2C0-7A7AD61A5449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585D02E-B222-5720-EFE7-9C401DB620C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97DE1A-5DD7-608E-64FA-E7D5B624F51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D15EE032-CACE-4923-32B9-5F24D664CF7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763E3553-7C07-AF79-4154-28C8FE6D4EA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952B8127-0B67-BE2B-4250-8BBC23EA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856E23-1B3F-1293-597F-31778C3FD79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BEA40-2688-8788-ECEA-7C5F5AFB0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212B0E-583E-DB9B-2103-C0494239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85D9BC-7D4D-888F-D4EB-6F5DEAFD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Bleaching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Recirculation.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Housekeeping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Efficient.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Chemical Recovery Techniques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Black Liquor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Recovery.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00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56C8A-18F3-E5C4-F5BF-22EC4CC8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BCF2405-78DD-E703-BB00-2C08B6CF97C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6AA4DC5-C613-5465-44DC-70A255BB048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F59ABB-9564-54D3-F1F4-772BD8AB709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9D54D965-7969-C610-877A-6F134C52513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93435AD-047B-5BFE-CEE5-AFED0337134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50259A5-0943-157C-BFF0-5ABFABC0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D939FB-9BC7-3C93-2BA4-39284D0B371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04CB2-E897-9966-2206-E03ED593C4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18633A6-1D3F-FA25-B6C1-AA9B5CCD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11FD3A-8F69-F66B-8D81-CB8780DF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of Alternative Raw Materials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Bagasse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Renewable.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Enzymes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Biodegradable.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Fibers.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51366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1364</Words>
  <Application>Microsoft Office PowerPoint</Application>
  <PresentationFormat>Widescreen</PresentationFormat>
  <Paragraphs>224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Futura Cyrillic Book</vt:lpstr>
      <vt:lpstr>Futura-Bold</vt:lpstr>
      <vt:lpstr>Symbol</vt:lpstr>
      <vt:lpstr>Times New Roman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Shrusti Slides</vt:lpstr>
      <vt:lpstr>PowerPoint Presentation</vt:lpstr>
      <vt:lpstr>Rahul Slides</vt:lpstr>
      <vt:lpstr>Overview of Pulp &amp; Paper Industry Waste</vt:lpstr>
      <vt:lpstr>Waste Audit Procedures</vt:lpstr>
      <vt:lpstr>Pollution Prevention Opportunities</vt:lpstr>
      <vt:lpstr>Pollution Prevention Opportunities</vt:lpstr>
      <vt:lpstr>Waste Audits in the Electroplating Industry </vt:lpstr>
      <vt:lpstr>Rakshita Slides</vt:lpstr>
      <vt:lpstr>Overview of Tanning Industry Waste</vt:lpstr>
      <vt:lpstr>Waste Audit Procedures</vt:lpstr>
      <vt:lpstr>Pollution Prevention Opportunities</vt:lpstr>
      <vt:lpstr>Pollution Prevention Opportunities</vt:lpstr>
      <vt:lpstr>Overview of Dairy Industry Waste</vt:lpstr>
      <vt:lpstr>Waste Audit Procedures</vt:lpstr>
      <vt:lpstr>Pollution Prevention Opportunities</vt:lpstr>
      <vt:lpstr>Pollution Prevention Opportunities</vt:lpstr>
      <vt:lpstr>PowerPoint Presentation</vt:lpstr>
      <vt:lpstr>Kavya Slides</vt:lpstr>
      <vt:lpstr>PowerPoint Presentation</vt:lpstr>
      <vt:lpstr>Anish Slides</vt:lpstr>
      <vt:lpstr>Definition and Importance of Transboundary Movement of Hazardous Wastes</vt:lpstr>
      <vt:lpstr>Regulations Governing Transboundary Movement</vt:lpstr>
      <vt:lpstr>Procedures for Compliance</vt:lpstr>
      <vt:lpstr>Case Studies and Examples</vt:lpstr>
      <vt:lpstr>Overview of Disposal Methods</vt:lpstr>
      <vt:lpstr>Best Practices for Hazardous Waste Disposal</vt:lpstr>
      <vt:lpstr>Regulatory Compliance and Standards</vt:lpstr>
      <vt:lpstr>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ANISH KUMAR</cp:lastModifiedBy>
  <cp:revision>40</cp:revision>
  <dcterms:created xsi:type="dcterms:W3CDTF">2021-09-07T04:22:00Z</dcterms:created>
  <dcterms:modified xsi:type="dcterms:W3CDTF">2024-12-09T12:49:26Z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